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25" r:id="rId2"/>
  </p:sldMasterIdLst>
  <p:notesMasterIdLst>
    <p:notesMasterId r:id="rId10"/>
  </p:notesMasterIdLst>
  <p:handoutMasterIdLst>
    <p:handoutMasterId r:id="rId11"/>
  </p:handoutMasterIdLst>
  <p:sldIdLst>
    <p:sldId id="279" r:id="rId3"/>
    <p:sldId id="280" r:id="rId4"/>
    <p:sldId id="284" r:id="rId5"/>
    <p:sldId id="282" r:id="rId6"/>
    <p:sldId id="281" r:id="rId7"/>
    <p:sldId id="283" r:id="rId8"/>
    <p:sldId id="285" r:id="rId9"/>
  </p:sldIdLst>
  <p:sldSz cx="12192000" cy="6858000"/>
  <p:notesSz cx="6858000" cy="9144000"/>
  <p:defaultTextStyle>
    <a:defPPr>
      <a:defRPr lang="nl-NL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00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72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2160" userDrawn="1">
          <p15:clr>
            <a:srgbClr val="A4A3A4"/>
          </p15:clr>
        </p15:guide>
        <p15:guide id="3" pos="7219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E23"/>
    <a:srgbClr val="F0AB00"/>
    <a:srgbClr val="002C64"/>
    <a:srgbClr val="C20016"/>
    <a:srgbClr val="008542"/>
    <a:srgbClr val="00A9F3"/>
    <a:srgbClr val="33AADC"/>
    <a:srgbClr val="002F5F"/>
    <a:srgbClr val="3DB7E4"/>
    <a:srgbClr val="8EB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6439"/>
  </p:normalViewPr>
  <p:slideViewPr>
    <p:cSldViewPr snapToGrid="0" snapToObjects="1" showGuides="1">
      <p:cViewPr varScale="1">
        <p:scale>
          <a:sx n="116" d="100"/>
          <a:sy n="116" d="100"/>
        </p:scale>
        <p:origin x="390" y="96"/>
      </p:cViewPr>
      <p:guideLst>
        <p:guide orient="horz" pos="2160"/>
        <p:guide pos="721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3376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3D4CAB9-543B-124D-AC85-B38EEA6DAD72}" type="datetimeFigureOut">
              <a:rPr lang="nl-NL" altLang="en-US"/>
              <a:pPr/>
              <a:t>6-3-2019</a:t>
            </a:fld>
            <a:endParaRPr lang="nl-NL" alt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10CD581-2C6F-F24C-A6EA-AEF3E4905845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653122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520C45E-4B48-084A-A24B-FDF519F7717D}" type="datetimeFigureOut">
              <a:rPr lang="nl-NL" altLang="en-US"/>
              <a:pPr/>
              <a:t>6-3-2019</a:t>
            </a:fld>
            <a:endParaRPr lang="nl-NL" alt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dirty="0"/>
              <a:t>Klik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399720B-A57D-9C40-A75B-79A2C5AF5111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276518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5pPr>
    <a:lvl6pPr marL="2285795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53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13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71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720B-A57D-9C40-A75B-79A2C5AF5111}" type="slidenum">
              <a:rPr lang="nl-NL" altLang="en-US" smtClean="0"/>
              <a:pPr/>
              <a:t>1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95028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: titel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33200" cy="720000"/>
          </a:xfrm>
        </p:spPr>
        <p:txBody>
          <a:bodyPr>
            <a:noAutofit/>
          </a:bodyPr>
          <a:lstStyle>
            <a:lvl1pPr>
              <a:defRPr sz="3200">
                <a:solidFill>
                  <a:srgbClr val="00A9F3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 marL="268288" indent="-268288"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035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: titel met tekst 2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33200" cy="72000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80000" y="1800000"/>
            <a:ext cx="4860000" cy="4500000"/>
          </a:xfrm>
        </p:spPr>
        <p:txBody>
          <a:bodyPr>
            <a:noAutofit/>
          </a:bodyPr>
          <a:lstStyle>
            <a:lvl1pPr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0"/>
          </p:nvPr>
        </p:nvSpPr>
        <p:spPr>
          <a:xfrm>
            <a:off x="6252000" y="1800000"/>
            <a:ext cx="4860000" cy="4500000"/>
          </a:xfrm>
        </p:spPr>
        <p:txBody>
          <a:bodyPr>
            <a:noAutofit/>
          </a:bodyPr>
          <a:lstStyle>
            <a:lvl1pPr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541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33200" cy="72000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95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80000" y="1080000"/>
            <a:ext cx="10033200" cy="5220000"/>
          </a:xfrm>
        </p:spPr>
        <p:txBody>
          <a:bodyPr>
            <a:noAutofit/>
          </a:bodyPr>
          <a:lstStyle>
            <a:lvl1pPr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604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2590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aflopend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9" name="Groep 1"/>
          <p:cNvGrpSpPr/>
          <p:nvPr userDrawn="1"/>
        </p:nvGrpSpPr>
        <p:grpSpPr>
          <a:xfrm>
            <a:off x="-7374" y="6415994"/>
            <a:ext cx="4949825" cy="449261"/>
            <a:chOff x="0" y="6408737"/>
            <a:chExt cx="4949825" cy="449261"/>
          </a:xfrm>
          <a:solidFill>
            <a:schemeClr val="bg2"/>
          </a:solidFill>
        </p:grpSpPr>
        <p:sp>
          <p:nvSpPr>
            <p:cNvPr id="10" name="Freeform 5"/>
            <p:cNvSpPr>
              <a:spLocks noChangeAspect="1"/>
            </p:cNvSpPr>
            <p:nvPr/>
          </p:nvSpPr>
          <p:spPr bwMode="auto">
            <a:xfrm>
              <a:off x="0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" name="Freeform 5"/>
            <p:cNvSpPr>
              <a:spLocks noChangeAspect="1"/>
            </p:cNvSpPr>
            <p:nvPr/>
          </p:nvSpPr>
          <p:spPr bwMode="auto">
            <a:xfrm>
              <a:off x="2257781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</p:grpSp>
      <p:pic>
        <p:nvPicPr>
          <p:cNvPr id="7" name="Afbeelding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0"/>
            <a:ext cx="214947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103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: Academ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eperen 3"/>
          <p:cNvGrpSpPr>
            <a:grpSpLocks/>
          </p:cNvGrpSpPr>
          <p:nvPr userDrawn="1"/>
        </p:nvGrpSpPr>
        <p:grpSpPr bwMode="auto">
          <a:xfrm>
            <a:off x="7346964" y="1871663"/>
            <a:ext cx="4845036" cy="4319587"/>
            <a:chOff x="7222241" y="1800000"/>
            <a:chExt cx="4844271" cy="4320000"/>
          </a:xfrm>
          <a:solidFill>
            <a:schemeClr val="tx2"/>
          </a:solidFill>
        </p:grpSpPr>
        <p:sp>
          <p:nvSpPr>
            <p:cNvPr id="12" name="Uitstel 4"/>
            <p:cNvSpPr/>
            <p:nvPr userDrawn="1"/>
          </p:nvSpPr>
          <p:spPr>
            <a:xfrm rot="10800000">
              <a:off x="7222241" y="1800000"/>
              <a:ext cx="4320490" cy="4320000"/>
            </a:xfrm>
            <a:prstGeom prst="flowChartDelay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defRPr/>
              </a:pPr>
              <a:endParaRPr lang="en-US" altLang="en-US" sz="180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hthoek 13"/>
            <p:cNvSpPr/>
            <p:nvPr/>
          </p:nvSpPr>
          <p:spPr>
            <a:xfrm>
              <a:off x="11490341" y="1800000"/>
              <a:ext cx="576171" cy="432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defRPr/>
              </a:pPr>
              <a:endParaRPr lang="en-US" altLang="en-US" sz="180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80000" y="3959940"/>
            <a:ext cx="4320000" cy="1440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  <a:endParaRPr lang="en-US" dirty="0"/>
          </a:p>
        </p:txBody>
      </p:sp>
      <p:sp>
        <p:nvSpPr>
          <p:cNvPr id="9" name="Tijdelijke aanduiding voor datum 3"/>
          <p:cNvSpPr>
            <a:spLocks noGrp="1" noChangeAspect="1"/>
          </p:cNvSpPr>
          <p:nvPr>
            <p:ph type="dt" sz="half" idx="10"/>
          </p:nvPr>
        </p:nvSpPr>
        <p:spPr>
          <a:xfrm>
            <a:off x="1080000" y="6480000"/>
            <a:ext cx="4070350" cy="365125"/>
          </a:xfrm>
          <a:prstGeom prst="rect">
            <a:avLst/>
          </a:prstGeom>
        </p:spPr>
        <p:txBody>
          <a:bodyPr lIns="0" tIns="0" rIns="0" bIns="0" anchor="ctr" anchorCtr="0"/>
          <a:lstStyle>
            <a:lvl1pPr eaLnBrk="0" hangingPunct="0">
              <a:defRPr sz="1000" dirty="0">
                <a:solidFill>
                  <a:schemeClr val="tx2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1" y="4323167"/>
            <a:ext cx="2634916" cy="252797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8" t="21635" r="45369" b="22009"/>
          <a:stretch/>
        </p:blipFill>
        <p:spPr>
          <a:xfrm>
            <a:off x="516963" y="378862"/>
            <a:ext cx="1486713" cy="112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74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>
            <a:off x="-7374" y="6415994"/>
            <a:ext cx="4949825" cy="449261"/>
            <a:chOff x="0" y="6408737"/>
            <a:chExt cx="4949825" cy="449261"/>
          </a:xfrm>
          <a:solidFill>
            <a:schemeClr val="bg2"/>
          </a:solidFill>
        </p:grpSpPr>
        <p:sp>
          <p:nvSpPr>
            <p:cNvPr id="13" name="Freeform 5"/>
            <p:cNvSpPr>
              <a:spLocks noChangeAspect="1"/>
            </p:cNvSpPr>
            <p:nvPr/>
          </p:nvSpPr>
          <p:spPr bwMode="auto">
            <a:xfrm>
              <a:off x="0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" name="Freeform 5"/>
            <p:cNvSpPr>
              <a:spLocks noChangeAspect="1"/>
            </p:cNvSpPr>
            <p:nvPr/>
          </p:nvSpPr>
          <p:spPr bwMode="auto">
            <a:xfrm>
              <a:off x="2257781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1027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1079500" y="1079500"/>
            <a:ext cx="10033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/>
              <a:t>Titelstijl van model bewerken</a:t>
            </a:r>
          </a:p>
        </p:txBody>
      </p:sp>
      <p:sp>
        <p:nvSpPr>
          <p:cNvPr id="1028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1079500" y="1800225"/>
            <a:ext cx="10033000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/>
              <a:t>Klik om de tekststijl van het model te bewerken</a:t>
            </a:r>
          </a:p>
          <a:p>
            <a:pPr lvl="1"/>
            <a:r>
              <a:rPr lang="nl-NL" altLang="en-US"/>
              <a:t>Tweede niveau</a:t>
            </a:r>
          </a:p>
          <a:p>
            <a:pPr lvl="2"/>
            <a:r>
              <a:rPr lang="nl-NL" altLang="en-US"/>
              <a:t>Derde niveau</a:t>
            </a:r>
          </a:p>
          <a:p>
            <a:pPr lvl="3"/>
            <a:r>
              <a:rPr lang="nl-NL" altLang="en-US"/>
              <a:t>Vierde niveau</a:t>
            </a:r>
          </a:p>
          <a:p>
            <a:pPr lvl="4"/>
            <a:r>
              <a:rPr lang="nl-NL" altLang="en-US"/>
              <a:t>Vijfde niveau</a:t>
            </a:r>
          </a:p>
        </p:txBody>
      </p:sp>
      <p:pic>
        <p:nvPicPr>
          <p:cNvPr id="3" name="Afbeelding 2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5" t="21635" r="45369" b="22009"/>
          <a:stretch/>
        </p:blipFill>
        <p:spPr>
          <a:xfrm>
            <a:off x="756746" y="246515"/>
            <a:ext cx="937329" cy="722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</p:sldLayoutIdLst>
  <p:hf hdr="0"/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de-DE" sz="3200" b="1" kern="1200">
          <a:solidFill>
            <a:srgbClr val="00A9F3"/>
          </a:solidFill>
          <a:latin typeface="Arial" charset="0"/>
          <a:ea typeface="Arial" charset="0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9pPr>
    </p:titleStyle>
    <p:bodyStyle>
      <a:lvl1pPr marL="268288" indent="-268288" algn="l" defTabSz="912813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539750" indent="-269875" algn="l" defTabSz="912813" rtl="0" eaLnBrk="1" fontAlgn="base" hangingPunct="1">
        <a:lnSpc>
          <a:spcPct val="90000"/>
        </a:lnSpc>
        <a:spcBef>
          <a:spcPts val="438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2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809625" indent="-269875" algn="l" defTabSz="912813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079500" indent="-269875" algn="l" defTabSz="912813" rtl="0" eaLnBrk="1" fontAlgn="base" hangingPunct="1">
        <a:lnSpc>
          <a:spcPct val="90000"/>
        </a:lnSpc>
        <a:spcBef>
          <a:spcPts val="363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1349375" indent="-268288" algn="l" defTabSz="912813" rtl="0" eaLnBrk="1" fontAlgn="base" hangingPunct="1">
        <a:lnSpc>
          <a:spcPct val="90000"/>
        </a:lnSpc>
        <a:spcBef>
          <a:spcPts val="325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16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bg2"/>
          </a:solidFill>
          <a:latin typeface="+mj-lt"/>
          <a:ea typeface="ＭＳ Ｐゴシック" charset="-128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9pPr>
    </p:titleStyle>
    <p:bodyStyle>
      <a:lvl1pPr marL="265113" indent="-265113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538163" indent="-27305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03275" indent="-265113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076325" indent="-27305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tabLst>
          <a:tab pos="1792288" algn="l"/>
        </a:tabLst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41438" indent="-265113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1080000" y="2160000"/>
            <a:ext cx="6120000" cy="1440000"/>
          </a:xfrm>
          <a:prstGeom prst="rect">
            <a:avLst/>
          </a:prstGeom>
        </p:spPr>
        <p:txBody>
          <a:bodyPr/>
          <a:lstStyle/>
          <a:p>
            <a:r>
              <a:rPr lang="nl-NL" dirty="0"/>
              <a:t>Vernieuwde architectuur</a:t>
            </a:r>
            <a:br>
              <a:rPr lang="nl-NL" dirty="0"/>
            </a:br>
            <a:r>
              <a:rPr lang="nl-NL" dirty="0"/>
              <a:t>Informatie-en Archiefbeheer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79999" y="3959940"/>
            <a:ext cx="4964665" cy="1440000"/>
          </a:xfrm>
        </p:spPr>
        <p:txBody>
          <a:bodyPr/>
          <a:lstStyle/>
          <a:p>
            <a:r>
              <a:rPr lang="nl-NL" dirty="0" err="1"/>
              <a:t>Bestuursconferentie</a:t>
            </a:r>
            <a:r>
              <a:rPr lang="nl-NL" dirty="0"/>
              <a:t> SAMH Gouda</a:t>
            </a:r>
          </a:p>
          <a:p>
            <a:endParaRPr lang="nl-NL" dirty="0"/>
          </a:p>
          <a:p>
            <a:r>
              <a:rPr lang="nl-NL" dirty="0"/>
              <a:t>André Plat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dirty="0"/>
              <a:t>6 maart 2019</a:t>
            </a:r>
          </a:p>
        </p:txBody>
      </p:sp>
    </p:spTree>
    <p:extLst>
      <p:ext uri="{BB962C8B-B14F-4D97-AF65-F5344CB8AC3E}">
        <p14:creationId xmlns:p14="http://schemas.microsoft.com/office/powerpoint/2010/main" val="551697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Gemmaonline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Van ‘hoe organiseer ik DIV’, </a:t>
            </a:r>
          </a:p>
          <a:p>
            <a:pPr lvl="1"/>
            <a:r>
              <a:rPr lang="nl-NL" dirty="0"/>
              <a:t>Baseline</a:t>
            </a:r>
          </a:p>
          <a:p>
            <a:pPr lvl="1"/>
            <a:r>
              <a:rPr lang="nl-NL" dirty="0"/>
              <a:t>Voorwaarden</a:t>
            </a:r>
          </a:p>
          <a:p>
            <a:pPr lvl="1"/>
            <a:r>
              <a:rPr lang="nl-NL" dirty="0"/>
              <a:t>Papier/hybride</a:t>
            </a:r>
          </a:p>
          <a:p>
            <a:r>
              <a:rPr lang="nl-NL" dirty="0"/>
              <a:t>Naar architectuur DIGITAAL voor data en tekst </a:t>
            </a:r>
            <a:r>
              <a:rPr lang="nl-NL" dirty="0" err="1"/>
              <a:t>obv</a:t>
            </a:r>
            <a:endParaRPr lang="nl-NL" dirty="0"/>
          </a:p>
          <a:p>
            <a:pPr lvl="1"/>
            <a:r>
              <a:rPr lang="nl-NL" dirty="0"/>
              <a:t>Principes en uitgangspunten</a:t>
            </a:r>
          </a:p>
          <a:p>
            <a:pPr lvl="1"/>
            <a:r>
              <a:rPr lang="nl-NL" dirty="0"/>
              <a:t>Componenten</a:t>
            </a:r>
          </a:p>
          <a:p>
            <a:pPr lvl="2"/>
            <a:r>
              <a:rPr lang="nl-NL" dirty="0"/>
              <a:t>Registratie</a:t>
            </a:r>
          </a:p>
          <a:p>
            <a:pPr lvl="2"/>
            <a:r>
              <a:rPr lang="nl-NL" dirty="0"/>
              <a:t>Portaal / publicatie</a:t>
            </a:r>
          </a:p>
          <a:p>
            <a:pPr lvl="2"/>
            <a:r>
              <a:rPr lang="nl-NL" dirty="0"/>
              <a:t>Beheer</a:t>
            </a:r>
          </a:p>
          <a:p>
            <a:pPr lvl="3"/>
            <a:r>
              <a:rPr lang="nl-NL" dirty="0"/>
              <a:t>Selectie</a:t>
            </a:r>
          </a:p>
          <a:p>
            <a:pPr lvl="3"/>
            <a:r>
              <a:rPr lang="nl-NL" dirty="0"/>
              <a:t>duurzaamheid</a:t>
            </a:r>
          </a:p>
        </p:txBody>
      </p:sp>
    </p:spTree>
    <p:extLst>
      <p:ext uri="{BB962C8B-B14F-4D97-AF65-F5344CB8AC3E}">
        <p14:creationId xmlns:p14="http://schemas.microsoft.com/office/powerpoint/2010/main" val="368209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00037"/>
            <a:ext cx="11887200" cy="625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47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2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459027" y="1135781"/>
            <a:ext cx="5800475" cy="373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942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1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309036" y="433137"/>
            <a:ext cx="9740766" cy="596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542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3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645920" y="1058778"/>
            <a:ext cx="8470231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288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Gesprek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nl-NL" dirty="0"/>
              <a:t>Perspectieven voor informatie-en archiefbeheer</a:t>
            </a:r>
          </a:p>
        </p:txBody>
      </p:sp>
    </p:spTree>
    <p:extLst>
      <p:ext uri="{BB962C8B-B14F-4D97-AF65-F5344CB8AC3E}">
        <p14:creationId xmlns:p14="http://schemas.microsoft.com/office/powerpoint/2010/main" val="2018714116"/>
      </p:ext>
    </p:extLst>
  </p:cSld>
  <p:clrMapOvr>
    <a:masterClrMapping/>
  </p:clrMapOvr>
</p:sld>
</file>

<file path=ppt/theme/theme1.xml><?xml version="1.0" encoding="utf-8"?>
<a:theme xmlns:a="http://schemas.openxmlformats.org/drawingml/2006/main" name="VNG_Academie">
  <a:themeElements>
    <a:clrScheme name="Aangepast 17">
      <a:dk1>
        <a:srgbClr val="000000"/>
      </a:dk1>
      <a:lt1>
        <a:srgbClr val="FFFFFF"/>
      </a:lt1>
      <a:dk2>
        <a:srgbClr val="002C64"/>
      </a:dk2>
      <a:lt2>
        <a:srgbClr val="00A9F3"/>
      </a:lt2>
      <a:accent1>
        <a:srgbClr val="8EBAE5"/>
      </a:accent1>
      <a:accent2>
        <a:srgbClr val="3DB7E4"/>
      </a:accent2>
      <a:accent3>
        <a:srgbClr val="002F5F"/>
      </a:accent3>
      <a:accent4>
        <a:srgbClr val="F0AB00"/>
      </a:accent4>
      <a:accent5>
        <a:srgbClr val="00853C"/>
      </a:accent5>
      <a:accent6>
        <a:srgbClr val="C20015"/>
      </a:accent6>
      <a:hlink>
        <a:srgbClr val="999999"/>
      </a:hlink>
      <a:folHlink>
        <a:srgbClr val="CCCCCC"/>
      </a:folHlink>
    </a:clrScheme>
    <a:fontScheme name="V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NG_Realisatie.potx" id="{F484F4E8-B658-4C50-85C6-BE2C03AA5488}" vid="{7B9B7332-BBE6-418A-ADCE-BAA95B9FDDAE}"/>
    </a:ext>
  </a:extLst>
</a:theme>
</file>

<file path=ppt/theme/theme2.xml><?xml version="1.0" encoding="utf-8"?>
<a:theme xmlns:a="http://schemas.openxmlformats.org/drawingml/2006/main" name="VNG Titels">
  <a:themeElements>
    <a:clrScheme name="Aangepast 23">
      <a:dk1>
        <a:srgbClr val="000000"/>
      </a:dk1>
      <a:lt1>
        <a:srgbClr val="FFFFFF"/>
      </a:lt1>
      <a:dk2>
        <a:srgbClr val="002C64"/>
      </a:dk2>
      <a:lt2>
        <a:srgbClr val="00A9F3"/>
      </a:lt2>
      <a:accent1>
        <a:srgbClr val="8EBAE5"/>
      </a:accent1>
      <a:accent2>
        <a:srgbClr val="3DB7E4"/>
      </a:accent2>
      <a:accent3>
        <a:srgbClr val="002F5F"/>
      </a:accent3>
      <a:accent4>
        <a:srgbClr val="F0AB00"/>
      </a:accent4>
      <a:accent5>
        <a:srgbClr val="008541"/>
      </a:accent5>
      <a:accent6>
        <a:srgbClr val="C20016"/>
      </a:accent6>
      <a:hlink>
        <a:srgbClr val="999999"/>
      </a:hlink>
      <a:folHlink>
        <a:srgbClr val="CCCCCC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NG_Realisatie.potx" id="{F484F4E8-B658-4C50-85C6-BE2C03AA5488}" vid="{6BF90099-68E9-41D6-BACD-A9720FFAC8B6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VNG_Realisatie</Template>
  <TotalTime>145</TotalTime>
  <Words>49</Words>
  <Application>Microsoft Office PowerPoint</Application>
  <PresentationFormat>Breedbeeld</PresentationFormat>
  <Paragraphs>22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Calibri</vt:lpstr>
      <vt:lpstr>VNG_Academie</vt:lpstr>
      <vt:lpstr>VNG Titels</vt:lpstr>
      <vt:lpstr>Vernieuwde architectuur Informatie-en Archiefbeheer</vt:lpstr>
      <vt:lpstr>Gemmaonline</vt:lpstr>
      <vt:lpstr>PowerPoint-presentatie</vt:lpstr>
      <vt:lpstr>PowerPoint-presentatie</vt:lpstr>
      <vt:lpstr>PowerPoint-presentatie</vt:lpstr>
      <vt:lpstr>PowerPoint-presentatie</vt:lpstr>
      <vt:lpstr>Gesprek</vt:lpstr>
    </vt:vector>
  </TitlesOfParts>
  <Company>Vereninging Nederlandse Gemeenten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Vernieuwde architectuur Informatie-en Archiefbeheer</dc:title>
  <dc:creator>Andre Plat</dc:creator>
  <cp:keywords/>
  <cp:lastModifiedBy>Kenan Dogan</cp:lastModifiedBy>
  <cp:revision>5</cp:revision>
  <cp:lastPrinted>2016-11-29T12:08:35Z</cp:lastPrinted>
  <dcterms:created xsi:type="dcterms:W3CDTF">2019-03-06T08:34:17Z</dcterms:created>
  <dcterms:modified xsi:type="dcterms:W3CDTF">2019-03-06T11:01:03Z</dcterms:modified>
</cp:coreProperties>
</file>